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5df4e536c4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5df4e536c4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5df710b1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5df710b1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5df7160c3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5df7160c3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5df5249b6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5df5249b6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5df5249b6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5df5249b6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5df5249b63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5df5249b63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5df5249b63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5df5249b63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5df5249b63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df5249b63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df5249b63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df5249b63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venkatesh.p18@iiits.in" TargetMode="External"/><Relationship Id="rId4" Type="http://schemas.openxmlformats.org/officeDocument/2006/relationships/hyperlink" Target="https://www.linkedin.com/in/venkatesh-poojari-984007181/"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4211250" y="487275"/>
            <a:ext cx="40986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Proof of concept</a:t>
            </a:r>
            <a:endParaRPr sz="2400"/>
          </a:p>
        </p:txBody>
      </p:sp>
      <p:sp>
        <p:nvSpPr>
          <p:cNvPr id="229" name="Google Shape;229;p17"/>
          <p:cNvSpPr txBox="1"/>
          <p:nvPr>
            <p:ph type="ctrTitle"/>
          </p:nvPr>
        </p:nvSpPr>
        <p:spPr>
          <a:xfrm>
            <a:off x="359275" y="0"/>
            <a:ext cx="8533800" cy="5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TAKENMIND GLOBAL DATA ANALYTICS INTERNSHIP</a:t>
            </a:r>
            <a:endParaRPr sz="2400"/>
          </a:p>
        </p:txBody>
      </p:sp>
      <p:sp>
        <p:nvSpPr>
          <p:cNvPr id="230" name="Google Shape;230;p17"/>
          <p:cNvSpPr txBox="1"/>
          <p:nvPr>
            <p:ph type="ctrTitle"/>
          </p:nvPr>
        </p:nvSpPr>
        <p:spPr>
          <a:xfrm>
            <a:off x="3126425" y="1046213"/>
            <a:ext cx="55971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Name :- Poojari . Venkatesh</a:t>
            </a:r>
            <a:endParaRPr sz="1800"/>
          </a:p>
          <a:p>
            <a:pPr indent="0" lvl="0" marL="0" rtl="0" algn="l">
              <a:spcBef>
                <a:spcPts val="0"/>
              </a:spcBef>
              <a:spcAft>
                <a:spcPts val="0"/>
              </a:spcAft>
              <a:buNone/>
            </a:pPr>
            <a:r>
              <a:rPr lang="en-GB" sz="1800"/>
              <a:t>Country :- India</a:t>
            </a:r>
            <a:endParaRPr sz="1800"/>
          </a:p>
          <a:p>
            <a:pPr indent="0" lvl="0" marL="0" rtl="0" algn="l">
              <a:spcBef>
                <a:spcPts val="0"/>
              </a:spcBef>
              <a:spcAft>
                <a:spcPts val="0"/>
              </a:spcAft>
              <a:buNone/>
            </a:pPr>
            <a:r>
              <a:rPr lang="en-GB" sz="1800"/>
              <a:t>Email-id :- </a:t>
            </a:r>
            <a:r>
              <a:rPr lang="en-GB" sz="1800" u="sng">
                <a:solidFill>
                  <a:schemeClr val="hlink"/>
                </a:solidFill>
                <a:hlinkClick r:id="rId3"/>
              </a:rPr>
              <a:t>venkatesh.p18@iiits.in</a:t>
            </a:r>
            <a:endParaRPr sz="1800"/>
          </a:p>
          <a:p>
            <a:pPr indent="0" lvl="0" marL="0" rtl="0" algn="l">
              <a:spcBef>
                <a:spcPts val="0"/>
              </a:spcBef>
              <a:spcAft>
                <a:spcPts val="0"/>
              </a:spcAft>
              <a:buNone/>
            </a:pPr>
            <a:r>
              <a:rPr lang="en-GB" sz="1800"/>
              <a:t>Linkedin Profile :- </a:t>
            </a:r>
            <a:r>
              <a:rPr lang="en-GB" sz="1600" u="sng">
                <a:solidFill>
                  <a:schemeClr val="hlink"/>
                </a:solidFill>
                <a:latin typeface="Arial"/>
                <a:ea typeface="Arial"/>
                <a:cs typeface="Arial"/>
                <a:sym typeface="Arial"/>
                <a:hlinkClick r:id="rId4"/>
              </a:rPr>
              <a:t>https://www.linkedin.com/in/venkatesh-poojari-984007181/</a:t>
            </a:r>
            <a:endParaRPr sz="1600"/>
          </a:p>
          <a:p>
            <a:pPr indent="0" lvl="0" marL="0" rtl="0" algn="l">
              <a:spcBef>
                <a:spcPts val="0"/>
              </a:spcBef>
              <a:spcAft>
                <a:spcPts val="0"/>
              </a:spcAft>
              <a:buNone/>
            </a:pPr>
            <a:r>
              <a:t/>
            </a:r>
            <a:endParaRPr sz="1800"/>
          </a:p>
        </p:txBody>
      </p:sp>
      <p:sp>
        <p:nvSpPr>
          <p:cNvPr id="231" name="Google Shape;231;p17"/>
          <p:cNvSpPr txBox="1"/>
          <p:nvPr>
            <p:ph type="ctrTitle"/>
          </p:nvPr>
        </p:nvSpPr>
        <p:spPr>
          <a:xfrm>
            <a:off x="3340300" y="3045825"/>
            <a:ext cx="5803800" cy="4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Project title :-  EMPLOYEE ATTRITION CONTROL</a:t>
            </a:r>
            <a:endParaRPr sz="1600"/>
          </a:p>
          <a:p>
            <a:pPr indent="0" lvl="0" marL="0" rtl="0" algn="l">
              <a:spcBef>
                <a:spcPts val="0"/>
              </a:spcBef>
              <a:spcAft>
                <a:spcPts val="0"/>
              </a:spcAft>
              <a:buNone/>
            </a:pPr>
            <a:r>
              <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26"/>
          <p:cNvSpPr txBox="1"/>
          <p:nvPr>
            <p:ph type="title"/>
          </p:nvPr>
        </p:nvSpPr>
        <p:spPr>
          <a:xfrm>
            <a:off x="1265825" y="129725"/>
            <a:ext cx="7038900" cy="52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Observations </a:t>
            </a:r>
            <a:endParaRPr/>
          </a:p>
        </p:txBody>
      </p:sp>
      <p:sp>
        <p:nvSpPr>
          <p:cNvPr id="300" name="Google Shape;300;p26"/>
          <p:cNvSpPr txBox="1"/>
          <p:nvPr>
            <p:ph idx="1" type="body"/>
          </p:nvPr>
        </p:nvSpPr>
        <p:spPr>
          <a:xfrm>
            <a:off x="1035225" y="653525"/>
            <a:ext cx="7657200" cy="41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Montserrat"/>
                <a:ea typeface="Montserrat"/>
                <a:cs typeface="Montserrat"/>
                <a:sym typeface="Montserrat"/>
              </a:rPr>
              <a:t>After exploring the data of the Employees that are existing and those that are left simultaneously , the following insights and observations are discovered</a:t>
            </a:r>
            <a:endParaRPr sz="1500">
              <a:latin typeface="Montserrat"/>
              <a:ea typeface="Montserrat"/>
              <a:cs typeface="Montserrat"/>
              <a:sym typeface="Montserrat"/>
            </a:endParaRPr>
          </a:p>
          <a:p>
            <a:pPr indent="-323850" lvl="0" marL="457200" rtl="0" algn="l">
              <a:spcBef>
                <a:spcPts val="1600"/>
              </a:spcBef>
              <a:spcAft>
                <a:spcPts val="0"/>
              </a:spcAft>
              <a:buSzPts val="1500"/>
              <a:buFont typeface="Montserrat"/>
              <a:buChar char="●"/>
            </a:pPr>
            <a:r>
              <a:rPr lang="en-GB" sz="1500">
                <a:latin typeface="Montserrat"/>
                <a:ea typeface="Montserrat"/>
                <a:cs typeface="Montserrat"/>
                <a:sym typeface="Montserrat"/>
              </a:rPr>
              <a:t> From chart 2 the mean satisfaction level of the employees that left are 40% and that of existing are 70%. On further dive employees satisfaction level is 45% who had left. It was further discovered that 99.6% didn’t receive promotion in last 5 years.</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GB" sz="1500">
                <a:latin typeface="Montserrat"/>
                <a:ea typeface="Montserrat"/>
                <a:cs typeface="Montserrat"/>
                <a:sym typeface="Montserrat"/>
              </a:rPr>
              <a:t>From chart 3 the mean satisfaction level was approximately 50% for the employees those left who had work accident as they have a salary structure in low and median range. Comparing with those employees present in the company have salaries low , medium and high range which increased their satisfaction level.</a:t>
            </a:r>
            <a:endParaRPr sz="1500">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lang="en-GB" sz="1500">
                <a:latin typeface="Montserrat"/>
                <a:ea typeface="Montserrat"/>
                <a:cs typeface="Montserrat"/>
                <a:sym typeface="Montserrat"/>
              </a:rPr>
              <a:t>From chart 5 we can notice that as the employees who left the company have more than 4 projects which results in decreasing their satisfaction level.</a:t>
            </a:r>
            <a:r>
              <a:rPr lang="en-GB">
                <a:latin typeface="Montserrat"/>
                <a:ea typeface="Montserrat"/>
                <a:cs typeface="Montserrat"/>
                <a:sym typeface="Montserrat"/>
              </a:rPr>
              <a:t> </a:t>
            </a:r>
            <a:endParaRPr>
              <a:latin typeface="Montserrat"/>
              <a:ea typeface="Montserrat"/>
              <a:cs typeface="Montserrat"/>
              <a:sym typeface="Montserrat"/>
            </a:endParaRPr>
          </a:p>
          <a:p>
            <a:pPr indent="0" lvl="0" marL="0" rtl="0" algn="l">
              <a:spcBef>
                <a:spcPts val="1600"/>
              </a:spcBef>
              <a:spcAft>
                <a:spcPts val="1600"/>
              </a:spcAft>
              <a:buNone/>
            </a:pPr>
            <a:r>
              <a:t/>
            </a:r>
            <a:endParaRPr>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27"/>
          <p:cNvSpPr txBox="1"/>
          <p:nvPr>
            <p:ph type="title"/>
          </p:nvPr>
        </p:nvSpPr>
        <p:spPr>
          <a:xfrm>
            <a:off x="1286225" y="272075"/>
            <a:ext cx="7038900" cy="53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Recommendation</a:t>
            </a:r>
            <a:endParaRPr/>
          </a:p>
        </p:txBody>
      </p:sp>
      <p:sp>
        <p:nvSpPr>
          <p:cNvPr id="306" name="Google Shape;306;p27"/>
          <p:cNvSpPr txBox="1"/>
          <p:nvPr>
            <p:ph idx="1" type="body"/>
          </p:nvPr>
        </p:nvSpPr>
        <p:spPr>
          <a:xfrm>
            <a:off x="1066925" y="928050"/>
            <a:ext cx="7477500" cy="3972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Montserrat"/>
              <a:buChar char="●"/>
            </a:pPr>
            <a:r>
              <a:rPr lang="en-GB" sz="1600">
                <a:latin typeface="Montserrat"/>
                <a:ea typeface="Montserrat"/>
                <a:cs typeface="Montserrat"/>
                <a:sym typeface="Montserrat"/>
              </a:rPr>
              <a:t>From the insights of the employees that are left provides us a thought as same satisfaction level of 45% and it was noticed that 13.8% of existing employees are haven’t promoted within the last 5 years making them prone to leave.</a:t>
            </a:r>
            <a:r>
              <a:rPr b="1" lang="en-GB" sz="1600">
                <a:latin typeface="Montserrat"/>
                <a:ea typeface="Montserrat"/>
                <a:cs typeface="Montserrat"/>
                <a:sym typeface="Montserrat"/>
              </a:rPr>
              <a:t> </a:t>
            </a:r>
            <a:r>
              <a:rPr lang="en-GB" sz="1600">
                <a:latin typeface="Montserrat"/>
                <a:ea typeface="Montserrat"/>
                <a:cs typeface="Montserrat"/>
                <a:sym typeface="Montserrat"/>
              </a:rPr>
              <a:t>To control the attrition, these employees need to be identified and their satisfaction level to be increased</a:t>
            </a:r>
            <a:endParaRPr sz="1600">
              <a:latin typeface="Montserrat"/>
              <a:ea typeface="Montserrat"/>
              <a:cs typeface="Montserrat"/>
              <a:sym typeface="Montserrat"/>
            </a:endParaRPr>
          </a:p>
          <a:p>
            <a:pPr indent="-330200" lvl="0" marL="457200" rtl="0" algn="l">
              <a:spcBef>
                <a:spcPts val="0"/>
              </a:spcBef>
              <a:spcAft>
                <a:spcPts val="0"/>
              </a:spcAft>
              <a:buSzPts val="1600"/>
              <a:buChar char="●"/>
            </a:pPr>
            <a:r>
              <a:rPr lang="en-GB" sz="1600"/>
              <a:t>For the employees who met with work accidents company maintained a good salary structure which improved their satisfaction level. So to control the attrition, the company need to maintain a good salary structure or improve it to maintain good satisfaction level of the employees</a:t>
            </a:r>
            <a:endParaRPr sz="1600"/>
          </a:p>
          <a:p>
            <a:pPr indent="-330200" lvl="0" marL="457200" rtl="0" algn="l">
              <a:spcBef>
                <a:spcPts val="0"/>
              </a:spcBef>
              <a:spcAft>
                <a:spcPts val="0"/>
              </a:spcAft>
              <a:buSzPts val="1600"/>
              <a:buChar char="●"/>
            </a:pPr>
            <a:r>
              <a:rPr lang="en-GB" sz="1600"/>
              <a:t>And also the company should not give more projects to the employees which decreases their enthusiasm which results to decrease in their satisfaction level which making them prone to leave the company </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28"/>
          <p:cNvSpPr txBox="1"/>
          <p:nvPr>
            <p:ph type="title"/>
          </p:nvPr>
        </p:nvSpPr>
        <p:spPr>
          <a:xfrm>
            <a:off x="1910075" y="1316250"/>
            <a:ext cx="7152000" cy="88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Thank you TAKENMIND for this internship to improve my Data Analytic skills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18"/>
          <p:cNvSpPr txBox="1"/>
          <p:nvPr>
            <p:ph type="title"/>
          </p:nvPr>
        </p:nvSpPr>
        <p:spPr>
          <a:xfrm>
            <a:off x="1265825" y="826350"/>
            <a:ext cx="7038900" cy="3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Theory of Constraints</a:t>
            </a:r>
            <a:endParaRPr/>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GB" sz="1800"/>
              <a:t>Problem Statement</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GB" sz="1800"/>
              <a:t>Solution Methodology</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GB" sz="1800"/>
              <a:t>Methodology Visualization</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GB" sz="1800"/>
              <a:t>Observations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GB" sz="1800"/>
              <a:t>Recommendations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880850"/>
            <a:ext cx="7038900" cy="68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Problem Statement</a:t>
            </a:r>
            <a:endParaRPr/>
          </a:p>
        </p:txBody>
      </p:sp>
      <p:sp>
        <p:nvSpPr>
          <p:cNvPr id="242" name="Google Shape;242;p19"/>
          <p:cNvSpPr txBox="1"/>
          <p:nvPr>
            <p:ph idx="1" type="body"/>
          </p:nvPr>
        </p:nvSpPr>
        <p:spPr>
          <a:xfrm>
            <a:off x="1297500" y="1567550"/>
            <a:ext cx="7038900" cy="23757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GB" sz="2000"/>
              <a:t>Explaining the reasons why employee prone to leave the company after analysing the dataset</a:t>
            </a:r>
            <a:endParaRPr sz="2000"/>
          </a:p>
          <a:p>
            <a:pPr indent="-355600" lvl="0" marL="457200" rtl="0" algn="l">
              <a:spcBef>
                <a:spcPts val="0"/>
              </a:spcBef>
              <a:spcAft>
                <a:spcPts val="0"/>
              </a:spcAft>
              <a:buSzPts val="2000"/>
              <a:buChar char="➢"/>
            </a:pPr>
            <a:r>
              <a:rPr lang="en-GB" sz="2000"/>
              <a:t>Explaining what type of employee are prone to leave the company</a:t>
            </a:r>
            <a:endParaRPr sz="2000"/>
          </a:p>
          <a:p>
            <a:pPr indent="-355600" lvl="0" marL="457200" rtl="0" algn="l">
              <a:spcBef>
                <a:spcPts val="0"/>
              </a:spcBef>
              <a:spcAft>
                <a:spcPts val="0"/>
              </a:spcAft>
              <a:buSzPts val="2000"/>
              <a:buChar char="➢"/>
            </a:pPr>
            <a:r>
              <a:rPr lang="en-GB" sz="2000"/>
              <a:t>Predicting the future who would tend to leave the company</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34125" y="76900"/>
            <a:ext cx="7038900" cy="48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Solution Methodology</a:t>
            </a:r>
            <a:endParaRPr/>
          </a:p>
        </p:txBody>
      </p:sp>
      <p:sp>
        <p:nvSpPr>
          <p:cNvPr id="248" name="Google Shape;248;p20"/>
          <p:cNvSpPr txBox="1"/>
          <p:nvPr>
            <p:ph idx="1" type="body"/>
          </p:nvPr>
        </p:nvSpPr>
        <p:spPr>
          <a:xfrm>
            <a:off x="1014100" y="642850"/>
            <a:ext cx="7488300" cy="443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In other to proffer solution to the challenges faced by the company using data analytics to derive insights from the data available, the following techniques were adopted</a:t>
            </a:r>
            <a:endParaRPr sz="1600">
              <a:solidFill>
                <a:srgbClr val="FFFFFF"/>
              </a:solidFill>
              <a:latin typeface="Montserrat"/>
              <a:ea typeface="Montserrat"/>
              <a:cs typeface="Montserrat"/>
              <a:sym typeface="Montserrat"/>
            </a:endParaRPr>
          </a:p>
          <a:p>
            <a:pPr indent="0" lvl="0" marL="0" rtl="0" algn="l">
              <a:spcBef>
                <a:spcPts val="1600"/>
              </a:spcBef>
              <a:spcAft>
                <a:spcPts val="0"/>
              </a:spcAft>
              <a:buNone/>
            </a:pPr>
            <a:r>
              <a:rPr b="1" lang="en-GB" sz="1600">
                <a:solidFill>
                  <a:srgbClr val="FFFFFF"/>
                </a:solidFill>
                <a:latin typeface="Montserrat"/>
                <a:ea typeface="Montserrat"/>
                <a:cs typeface="Montserrat"/>
                <a:sym typeface="Montserrat"/>
              </a:rPr>
              <a:t>Step -1 :-  U</a:t>
            </a:r>
            <a:r>
              <a:rPr b="1" lang="en-GB" sz="1600">
                <a:solidFill>
                  <a:srgbClr val="FFFFFF"/>
                </a:solidFill>
                <a:latin typeface="Montserrat"/>
                <a:ea typeface="Montserrat"/>
                <a:cs typeface="Montserrat"/>
                <a:sym typeface="Montserrat"/>
              </a:rPr>
              <a:t>NI VARIANT ANALYSIS</a:t>
            </a:r>
            <a:endParaRPr b="1" sz="1600">
              <a:solidFill>
                <a:srgbClr val="FFFFFF"/>
              </a:solidFill>
              <a:latin typeface="Montserrat"/>
              <a:ea typeface="Montserrat"/>
              <a:cs typeface="Montserrat"/>
              <a:sym typeface="Montserrat"/>
            </a:endParaRPr>
          </a:p>
          <a:p>
            <a:pPr indent="0" lvl="0" marL="0" rtl="0" algn="l">
              <a:spcBef>
                <a:spcPts val="1600"/>
              </a:spcBef>
              <a:spcAft>
                <a:spcPts val="0"/>
              </a:spcAft>
              <a:buNone/>
            </a:pPr>
            <a:r>
              <a:rPr lang="en-GB" sz="1600">
                <a:solidFill>
                  <a:srgbClr val="FFFFFF"/>
                </a:solidFill>
                <a:latin typeface="Montserrat"/>
                <a:ea typeface="Montserrat"/>
                <a:cs typeface="Montserrat"/>
                <a:sym typeface="Montserrat"/>
              </a:rPr>
              <a:t>In this analysis the information of individual employee that are left will be compared with the information of individual employee that are existing in order to draw the patterns and insights.</a:t>
            </a:r>
            <a:endParaRPr sz="1600">
              <a:solidFill>
                <a:srgbClr val="FFFFFF"/>
              </a:solidFill>
              <a:latin typeface="Montserrat"/>
              <a:ea typeface="Montserrat"/>
              <a:cs typeface="Montserrat"/>
              <a:sym typeface="Montserrat"/>
            </a:endParaRPr>
          </a:p>
          <a:p>
            <a:pPr indent="0" lvl="0" marL="0" rtl="0" algn="l">
              <a:spcBef>
                <a:spcPts val="1600"/>
              </a:spcBef>
              <a:spcAft>
                <a:spcPts val="0"/>
              </a:spcAft>
              <a:buNone/>
            </a:pPr>
            <a:r>
              <a:rPr b="1" lang="en-GB" sz="1600">
                <a:solidFill>
                  <a:srgbClr val="FFFFFF"/>
                </a:solidFill>
                <a:latin typeface="Montserrat"/>
                <a:ea typeface="Montserrat"/>
                <a:cs typeface="Montserrat"/>
                <a:sym typeface="Montserrat"/>
              </a:rPr>
              <a:t>Step - 2 :- BI / MULTI VARIANT ANALYSIS</a:t>
            </a:r>
            <a:endParaRPr b="1" sz="1600">
              <a:solidFill>
                <a:srgbClr val="FFFFFF"/>
              </a:solidFill>
              <a:latin typeface="Montserrat"/>
              <a:ea typeface="Montserrat"/>
              <a:cs typeface="Montserrat"/>
              <a:sym typeface="Montserrat"/>
            </a:endParaRPr>
          </a:p>
          <a:p>
            <a:pPr indent="0" lvl="0" marL="0" rtl="0" algn="l">
              <a:spcBef>
                <a:spcPts val="1600"/>
              </a:spcBef>
              <a:spcAft>
                <a:spcPts val="1600"/>
              </a:spcAft>
              <a:buNone/>
            </a:pPr>
            <a:r>
              <a:rPr lang="en-GB" sz="1600">
                <a:solidFill>
                  <a:srgbClr val="FFFFFF"/>
                </a:solidFill>
                <a:latin typeface="Montserrat"/>
                <a:ea typeface="Montserrat"/>
                <a:cs typeface="Montserrat"/>
                <a:sym typeface="Montserrat"/>
              </a:rPr>
              <a:t>In this analysis two or more types of information of individual employee that are left will be compared with two or more types of information of individual employee that are existing in order to draw the patterns and insights.</a:t>
            </a:r>
            <a:endParaRPr sz="1600">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1234125" y="76900"/>
            <a:ext cx="7038900" cy="48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Methodology Visualization</a:t>
            </a:r>
            <a:endParaRPr/>
          </a:p>
        </p:txBody>
      </p:sp>
      <p:sp>
        <p:nvSpPr>
          <p:cNvPr id="254" name="Google Shape;254;p21"/>
          <p:cNvSpPr txBox="1"/>
          <p:nvPr>
            <p:ph idx="1" type="body"/>
          </p:nvPr>
        </p:nvSpPr>
        <p:spPr>
          <a:xfrm>
            <a:off x="152475" y="558400"/>
            <a:ext cx="8920200" cy="45204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b="1" lang="en-GB" sz="1600">
                <a:solidFill>
                  <a:srgbClr val="FFFFFF"/>
                </a:solidFill>
                <a:latin typeface="Montserrat"/>
                <a:ea typeface="Montserrat"/>
                <a:cs typeface="Montserrat"/>
                <a:sym typeface="Montserrat"/>
              </a:rPr>
              <a:t>Step - 1 :- UNI VARIANT ANALYSIS</a:t>
            </a:r>
            <a:endParaRPr sz="1600">
              <a:solidFill>
                <a:srgbClr val="FFFFFF"/>
              </a:solidFill>
              <a:latin typeface="Montserrat"/>
              <a:ea typeface="Montserrat"/>
              <a:cs typeface="Montserrat"/>
              <a:sym typeface="Montserrat"/>
            </a:endParaRPr>
          </a:p>
          <a:p>
            <a:pPr indent="0" lvl="0" marL="0" rtl="0" algn="l">
              <a:spcBef>
                <a:spcPts val="1600"/>
              </a:spcBef>
              <a:spcAft>
                <a:spcPts val="0"/>
              </a:spcAft>
              <a:buNone/>
            </a:pPr>
            <a:r>
              <a:rPr lang="en-GB" sz="1600">
                <a:solidFill>
                  <a:srgbClr val="FFFFFF"/>
                </a:solidFill>
                <a:latin typeface="Montserrat"/>
                <a:ea typeface="Montserrat"/>
                <a:cs typeface="Montserrat"/>
                <a:sym typeface="Montserrat"/>
              </a:rPr>
              <a:t>		This stage involves individual information of the data</a:t>
            </a:r>
            <a:endParaRPr sz="1600">
              <a:solidFill>
                <a:srgbClr val="FFFFFF"/>
              </a:solidFill>
              <a:latin typeface="Montserrat"/>
              <a:ea typeface="Montserrat"/>
              <a:cs typeface="Montserrat"/>
              <a:sym typeface="Montserrat"/>
            </a:endParaRPr>
          </a:p>
          <a:p>
            <a:pPr indent="0" lvl="0" marL="0" rtl="0" algn="ctr">
              <a:spcBef>
                <a:spcPts val="1600"/>
              </a:spcBef>
              <a:spcAft>
                <a:spcPts val="1600"/>
              </a:spcAft>
              <a:buNone/>
            </a:pPr>
            <a:r>
              <a:rPr lang="en-GB" sz="1600">
                <a:solidFill>
                  <a:srgbClr val="FFFFFF"/>
                </a:solidFill>
                <a:latin typeface="Montserrat"/>
                <a:ea typeface="Montserrat"/>
                <a:cs typeface="Montserrat"/>
                <a:sym typeface="Montserrat"/>
              </a:rPr>
              <a:t>Chart - 1</a:t>
            </a:r>
            <a:endParaRPr sz="1600">
              <a:solidFill>
                <a:srgbClr val="FFFFFF"/>
              </a:solidFill>
              <a:latin typeface="Montserrat"/>
              <a:ea typeface="Montserrat"/>
              <a:cs typeface="Montserrat"/>
              <a:sym typeface="Montserrat"/>
            </a:endParaRPr>
          </a:p>
        </p:txBody>
      </p:sp>
      <p:pic>
        <p:nvPicPr>
          <p:cNvPr id="255" name="Google Shape;255;p21"/>
          <p:cNvPicPr preferRelativeResize="0"/>
          <p:nvPr/>
        </p:nvPicPr>
        <p:blipFill>
          <a:blip r:embed="rId3">
            <a:alphaModFix/>
          </a:blip>
          <a:stretch>
            <a:fillRect/>
          </a:stretch>
        </p:blipFill>
        <p:spPr>
          <a:xfrm>
            <a:off x="267625" y="1902400"/>
            <a:ext cx="4206228" cy="2696300"/>
          </a:xfrm>
          <a:prstGeom prst="rect">
            <a:avLst/>
          </a:prstGeom>
          <a:noFill/>
          <a:ln>
            <a:noFill/>
          </a:ln>
        </p:spPr>
      </p:pic>
      <p:sp>
        <p:nvSpPr>
          <p:cNvPr id="256" name="Google Shape;256;p21"/>
          <p:cNvSpPr txBox="1"/>
          <p:nvPr>
            <p:ph type="title"/>
          </p:nvPr>
        </p:nvSpPr>
        <p:spPr>
          <a:xfrm>
            <a:off x="213000" y="4689750"/>
            <a:ext cx="4315500" cy="3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Distribution of</a:t>
            </a:r>
            <a:r>
              <a:rPr b="1" lang="en-GB" sz="1400"/>
              <a:t> salaries </a:t>
            </a:r>
            <a:r>
              <a:rPr lang="en-GB" sz="1400"/>
              <a:t>of employees left</a:t>
            </a:r>
            <a:endParaRPr b="1" sz="1400"/>
          </a:p>
        </p:txBody>
      </p:sp>
      <p:sp>
        <p:nvSpPr>
          <p:cNvPr id="257" name="Google Shape;257;p21"/>
          <p:cNvSpPr txBox="1"/>
          <p:nvPr>
            <p:ph type="title"/>
          </p:nvPr>
        </p:nvSpPr>
        <p:spPr>
          <a:xfrm>
            <a:off x="4720750" y="4689700"/>
            <a:ext cx="4315500" cy="3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Distribution of </a:t>
            </a:r>
            <a:r>
              <a:rPr b="1" lang="en-GB" sz="1400"/>
              <a:t>salaries </a:t>
            </a:r>
            <a:r>
              <a:rPr lang="en-GB" sz="1400"/>
              <a:t>of existing employees</a:t>
            </a:r>
            <a:endParaRPr b="1" sz="1400"/>
          </a:p>
          <a:p>
            <a:pPr indent="0" lvl="0" marL="0" rtl="0" algn="ctr">
              <a:spcBef>
                <a:spcPts val="0"/>
              </a:spcBef>
              <a:spcAft>
                <a:spcPts val="0"/>
              </a:spcAft>
              <a:buNone/>
            </a:pPr>
            <a:r>
              <a:t/>
            </a:r>
            <a:endParaRPr b="1" sz="1400"/>
          </a:p>
        </p:txBody>
      </p:sp>
      <p:pic>
        <p:nvPicPr>
          <p:cNvPr id="258" name="Google Shape;258;p21"/>
          <p:cNvPicPr preferRelativeResize="0"/>
          <p:nvPr/>
        </p:nvPicPr>
        <p:blipFill>
          <a:blip r:embed="rId4">
            <a:alphaModFix/>
          </a:blip>
          <a:stretch>
            <a:fillRect/>
          </a:stretch>
        </p:blipFill>
        <p:spPr>
          <a:xfrm>
            <a:off x="4657850" y="1902400"/>
            <a:ext cx="4174106" cy="2696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2"/>
          <p:cNvSpPr txBox="1"/>
          <p:nvPr>
            <p:ph idx="1" type="body"/>
          </p:nvPr>
        </p:nvSpPr>
        <p:spPr>
          <a:xfrm>
            <a:off x="152475" y="558400"/>
            <a:ext cx="8920200" cy="4520400"/>
          </a:xfrm>
          <a:prstGeom prst="rect">
            <a:avLst/>
          </a:prstGeom>
        </p:spPr>
        <p:txBody>
          <a:bodyPr anchorCtr="0" anchor="t" bIns="91425" lIns="91425" spcFirstLastPara="1" rIns="91425" wrap="square" tIns="91425">
            <a:noAutofit/>
          </a:bodyPr>
          <a:lstStyle/>
          <a:p>
            <a:pPr indent="457200" lvl="0" marL="914400" rtl="0" algn="l">
              <a:spcBef>
                <a:spcPts val="0"/>
              </a:spcBef>
              <a:spcAft>
                <a:spcPts val="0"/>
              </a:spcAft>
              <a:buNone/>
            </a:pPr>
            <a:r>
              <a:rPr lang="en-GB" sz="1600">
                <a:solidFill>
                  <a:srgbClr val="FFFFFF"/>
                </a:solidFill>
                <a:latin typeface="Montserrat"/>
                <a:ea typeface="Montserrat"/>
                <a:cs typeface="Montserrat"/>
                <a:sym typeface="Montserrat"/>
              </a:rPr>
              <a:t>UNI VARIANT ANALYSIS</a:t>
            </a:r>
            <a:endParaRPr sz="1600">
              <a:solidFill>
                <a:srgbClr val="FFFFFF"/>
              </a:solidFill>
              <a:latin typeface="Montserrat"/>
              <a:ea typeface="Montserrat"/>
              <a:cs typeface="Montserrat"/>
              <a:sym typeface="Montserrat"/>
            </a:endParaRPr>
          </a:p>
          <a:p>
            <a:pPr indent="0" lvl="0" marL="0" rtl="0" algn="ctr">
              <a:spcBef>
                <a:spcPts val="1600"/>
              </a:spcBef>
              <a:spcAft>
                <a:spcPts val="1600"/>
              </a:spcAft>
              <a:buNone/>
            </a:pPr>
            <a:r>
              <a:rPr lang="en-GB" sz="1600">
                <a:solidFill>
                  <a:srgbClr val="FFFFFF"/>
                </a:solidFill>
                <a:latin typeface="Montserrat"/>
                <a:ea typeface="Montserrat"/>
                <a:cs typeface="Montserrat"/>
                <a:sym typeface="Montserrat"/>
              </a:rPr>
              <a:t>Chart - 2</a:t>
            </a:r>
            <a:endParaRPr sz="1600">
              <a:solidFill>
                <a:srgbClr val="FFFFFF"/>
              </a:solidFill>
              <a:latin typeface="Montserrat"/>
              <a:ea typeface="Montserrat"/>
              <a:cs typeface="Montserrat"/>
              <a:sym typeface="Montserrat"/>
            </a:endParaRPr>
          </a:p>
        </p:txBody>
      </p:sp>
      <p:sp>
        <p:nvSpPr>
          <p:cNvPr id="264" name="Google Shape;264;p22"/>
          <p:cNvSpPr txBox="1"/>
          <p:nvPr>
            <p:ph type="title"/>
          </p:nvPr>
        </p:nvSpPr>
        <p:spPr>
          <a:xfrm>
            <a:off x="152475" y="4541875"/>
            <a:ext cx="4315500" cy="60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Distribution of </a:t>
            </a:r>
            <a:r>
              <a:rPr b="1" lang="en-GB" sz="1400"/>
              <a:t>satisfaction level</a:t>
            </a:r>
            <a:r>
              <a:rPr lang="en-GB" sz="1400"/>
              <a:t> of employees left</a:t>
            </a:r>
            <a:endParaRPr b="1" sz="1400"/>
          </a:p>
        </p:txBody>
      </p:sp>
      <p:pic>
        <p:nvPicPr>
          <p:cNvPr id="265" name="Google Shape;265;p22"/>
          <p:cNvPicPr preferRelativeResize="0"/>
          <p:nvPr/>
        </p:nvPicPr>
        <p:blipFill>
          <a:blip r:embed="rId3">
            <a:alphaModFix/>
          </a:blip>
          <a:stretch>
            <a:fillRect/>
          </a:stretch>
        </p:blipFill>
        <p:spPr>
          <a:xfrm>
            <a:off x="152476" y="1555677"/>
            <a:ext cx="4315500" cy="2885377"/>
          </a:xfrm>
          <a:prstGeom prst="rect">
            <a:avLst/>
          </a:prstGeom>
          <a:noFill/>
          <a:ln>
            <a:noFill/>
          </a:ln>
        </p:spPr>
      </p:pic>
      <p:sp>
        <p:nvSpPr>
          <p:cNvPr id="266" name="Google Shape;266;p22"/>
          <p:cNvSpPr txBox="1"/>
          <p:nvPr>
            <p:ph type="title"/>
          </p:nvPr>
        </p:nvSpPr>
        <p:spPr>
          <a:xfrm>
            <a:off x="4709075" y="4599200"/>
            <a:ext cx="4315500" cy="60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Distribution of </a:t>
            </a:r>
            <a:r>
              <a:rPr b="1" lang="en-GB" sz="1400"/>
              <a:t>satisfaction level</a:t>
            </a:r>
            <a:r>
              <a:rPr lang="en-GB" sz="1400"/>
              <a:t> of existing employees </a:t>
            </a:r>
            <a:endParaRPr b="1" sz="1400"/>
          </a:p>
        </p:txBody>
      </p:sp>
      <p:pic>
        <p:nvPicPr>
          <p:cNvPr id="267" name="Google Shape;267;p22"/>
          <p:cNvPicPr preferRelativeResize="0"/>
          <p:nvPr/>
        </p:nvPicPr>
        <p:blipFill>
          <a:blip r:embed="rId4">
            <a:alphaModFix/>
          </a:blip>
          <a:stretch>
            <a:fillRect/>
          </a:stretch>
        </p:blipFill>
        <p:spPr>
          <a:xfrm>
            <a:off x="4662725" y="1555675"/>
            <a:ext cx="4409949" cy="291005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23"/>
          <p:cNvSpPr txBox="1"/>
          <p:nvPr>
            <p:ph idx="1" type="body"/>
          </p:nvPr>
        </p:nvSpPr>
        <p:spPr>
          <a:xfrm>
            <a:off x="111900" y="62000"/>
            <a:ext cx="8920200" cy="501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solidFill>
                  <a:srgbClr val="FFFFFF"/>
                </a:solidFill>
                <a:latin typeface="Montserrat"/>
                <a:ea typeface="Montserrat"/>
                <a:cs typeface="Montserrat"/>
                <a:sym typeface="Montserrat"/>
              </a:rPr>
              <a:t>Step - 2 :- BI VARIANT ANALYSIS</a:t>
            </a:r>
            <a:endParaRPr sz="1600">
              <a:solidFill>
                <a:srgbClr val="FFFFFF"/>
              </a:solidFill>
              <a:latin typeface="Montserrat"/>
              <a:ea typeface="Montserrat"/>
              <a:cs typeface="Montserrat"/>
              <a:sym typeface="Montserrat"/>
            </a:endParaRPr>
          </a:p>
          <a:p>
            <a:pPr indent="0" lvl="0" marL="0" rtl="0" algn="l">
              <a:spcBef>
                <a:spcPts val="1600"/>
              </a:spcBef>
              <a:spcAft>
                <a:spcPts val="0"/>
              </a:spcAft>
              <a:buNone/>
            </a:pPr>
            <a:r>
              <a:rPr lang="en-GB" sz="1600">
                <a:solidFill>
                  <a:srgbClr val="FFFFFF"/>
                </a:solidFill>
                <a:latin typeface="Montserrat"/>
                <a:ea typeface="Montserrat"/>
                <a:cs typeface="Montserrat"/>
                <a:sym typeface="Montserrat"/>
              </a:rPr>
              <a:t>This stage involves different informations of the data and how they are related </a:t>
            </a:r>
            <a:endParaRPr sz="1600">
              <a:solidFill>
                <a:srgbClr val="FFFFFF"/>
              </a:solidFill>
              <a:latin typeface="Montserrat"/>
              <a:ea typeface="Montserrat"/>
              <a:cs typeface="Montserrat"/>
              <a:sym typeface="Montserrat"/>
            </a:endParaRPr>
          </a:p>
          <a:p>
            <a:pPr indent="0" lvl="0" marL="0" rtl="0" algn="ctr">
              <a:spcBef>
                <a:spcPts val="1600"/>
              </a:spcBef>
              <a:spcAft>
                <a:spcPts val="1600"/>
              </a:spcAft>
              <a:buNone/>
            </a:pPr>
            <a:r>
              <a:rPr lang="en-GB" sz="1600">
                <a:solidFill>
                  <a:srgbClr val="FFFFFF"/>
                </a:solidFill>
                <a:latin typeface="Montserrat"/>
                <a:ea typeface="Montserrat"/>
                <a:cs typeface="Montserrat"/>
                <a:sym typeface="Montserrat"/>
              </a:rPr>
              <a:t>Chart - 3</a:t>
            </a:r>
            <a:endParaRPr sz="1600">
              <a:solidFill>
                <a:srgbClr val="FFFFFF"/>
              </a:solidFill>
              <a:latin typeface="Montserrat"/>
              <a:ea typeface="Montserrat"/>
              <a:cs typeface="Montserrat"/>
              <a:sym typeface="Montserrat"/>
            </a:endParaRPr>
          </a:p>
        </p:txBody>
      </p:sp>
      <p:pic>
        <p:nvPicPr>
          <p:cNvPr id="273" name="Google Shape;273;p23"/>
          <p:cNvPicPr preferRelativeResize="0"/>
          <p:nvPr/>
        </p:nvPicPr>
        <p:blipFill>
          <a:blip r:embed="rId3">
            <a:alphaModFix/>
          </a:blip>
          <a:stretch>
            <a:fillRect/>
          </a:stretch>
        </p:blipFill>
        <p:spPr>
          <a:xfrm>
            <a:off x="183825" y="1359025"/>
            <a:ext cx="4315600" cy="3086100"/>
          </a:xfrm>
          <a:prstGeom prst="rect">
            <a:avLst/>
          </a:prstGeom>
          <a:noFill/>
          <a:ln>
            <a:noFill/>
          </a:ln>
        </p:spPr>
      </p:pic>
      <p:pic>
        <p:nvPicPr>
          <p:cNvPr id="274" name="Google Shape;274;p23"/>
          <p:cNvPicPr preferRelativeResize="0"/>
          <p:nvPr/>
        </p:nvPicPr>
        <p:blipFill>
          <a:blip r:embed="rId4">
            <a:alphaModFix/>
          </a:blip>
          <a:stretch>
            <a:fillRect/>
          </a:stretch>
        </p:blipFill>
        <p:spPr>
          <a:xfrm>
            <a:off x="4668400" y="1344750"/>
            <a:ext cx="4255150" cy="3114675"/>
          </a:xfrm>
          <a:prstGeom prst="rect">
            <a:avLst/>
          </a:prstGeom>
          <a:noFill/>
          <a:ln>
            <a:noFill/>
          </a:ln>
        </p:spPr>
      </p:pic>
      <p:sp>
        <p:nvSpPr>
          <p:cNvPr id="275" name="Google Shape;275;p23"/>
          <p:cNvSpPr txBox="1"/>
          <p:nvPr>
            <p:ph type="title"/>
          </p:nvPr>
        </p:nvSpPr>
        <p:spPr>
          <a:xfrm>
            <a:off x="183875" y="4459425"/>
            <a:ext cx="4315500" cy="54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Satisfaction level of employee that left based on </a:t>
            </a:r>
            <a:r>
              <a:rPr b="1" lang="en-GB" sz="1400"/>
              <a:t>work accident salary compensation</a:t>
            </a:r>
            <a:endParaRPr b="1" sz="1400"/>
          </a:p>
        </p:txBody>
      </p:sp>
      <p:sp>
        <p:nvSpPr>
          <p:cNvPr id="276" name="Google Shape;276;p23"/>
          <p:cNvSpPr txBox="1"/>
          <p:nvPr>
            <p:ph type="title"/>
          </p:nvPr>
        </p:nvSpPr>
        <p:spPr>
          <a:xfrm>
            <a:off x="4638225" y="4459425"/>
            <a:ext cx="4315500" cy="54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Satisfaction level of existing employee based on </a:t>
            </a:r>
            <a:r>
              <a:rPr b="1" lang="en-GB" sz="1400"/>
              <a:t>work accident salary compensation</a:t>
            </a:r>
            <a:endParaRPr b="1"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24"/>
          <p:cNvSpPr txBox="1"/>
          <p:nvPr>
            <p:ph idx="1" type="body"/>
          </p:nvPr>
        </p:nvSpPr>
        <p:spPr>
          <a:xfrm>
            <a:off x="111900" y="62000"/>
            <a:ext cx="8920200" cy="50169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lang="en-GB" sz="1600">
                <a:solidFill>
                  <a:srgbClr val="FFFFFF"/>
                </a:solidFill>
                <a:latin typeface="Montserrat"/>
                <a:ea typeface="Montserrat"/>
                <a:cs typeface="Montserrat"/>
                <a:sym typeface="Montserrat"/>
              </a:rPr>
              <a:t>BI VARIANT ANALYSIS</a:t>
            </a:r>
            <a:endParaRPr sz="1600">
              <a:solidFill>
                <a:srgbClr val="FFFFFF"/>
              </a:solidFill>
              <a:latin typeface="Montserrat"/>
              <a:ea typeface="Montserrat"/>
              <a:cs typeface="Montserrat"/>
              <a:sym typeface="Montserrat"/>
            </a:endParaRPr>
          </a:p>
          <a:p>
            <a:pPr indent="0" lvl="0" marL="0" rtl="0" algn="ctr">
              <a:spcBef>
                <a:spcPts val="1600"/>
              </a:spcBef>
              <a:spcAft>
                <a:spcPts val="1600"/>
              </a:spcAft>
              <a:buNone/>
            </a:pPr>
            <a:r>
              <a:rPr lang="en-GB" sz="1600">
                <a:solidFill>
                  <a:srgbClr val="FFFFFF"/>
                </a:solidFill>
                <a:latin typeface="Montserrat"/>
                <a:ea typeface="Montserrat"/>
                <a:cs typeface="Montserrat"/>
                <a:sym typeface="Montserrat"/>
              </a:rPr>
              <a:t>Chart - 4</a:t>
            </a:r>
            <a:endParaRPr sz="1600">
              <a:solidFill>
                <a:srgbClr val="FFFFFF"/>
              </a:solidFill>
              <a:latin typeface="Montserrat"/>
              <a:ea typeface="Montserrat"/>
              <a:cs typeface="Montserrat"/>
              <a:sym typeface="Montserrat"/>
            </a:endParaRPr>
          </a:p>
        </p:txBody>
      </p:sp>
      <p:sp>
        <p:nvSpPr>
          <p:cNvPr id="282" name="Google Shape;282;p24"/>
          <p:cNvSpPr txBox="1"/>
          <p:nvPr>
            <p:ph type="title"/>
          </p:nvPr>
        </p:nvSpPr>
        <p:spPr>
          <a:xfrm>
            <a:off x="183875" y="4290450"/>
            <a:ext cx="43155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400"/>
              <a:t>Satisfaction level</a:t>
            </a:r>
            <a:r>
              <a:rPr lang="en-GB" sz="1400"/>
              <a:t> of employee that left</a:t>
            </a:r>
            <a:endParaRPr b="1" sz="1400"/>
          </a:p>
        </p:txBody>
      </p:sp>
      <p:sp>
        <p:nvSpPr>
          <p:cNvPr id="283" name="Google Shape;283;p24"/>
          <p:cNvSpPr txBox="1"/>
          <p:nvPr>
            <p:ph type="title"/>
          </p:nvPr>
        </p:nvSpPr>
        <p:spPr>
          <a:xfrm>
            <a:off x="4716600" y="4237625"/>
            <a:ext cx="43155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400"/>
              <a:t>Satisfaction level</a:t>
            </a:r>
            <a:r>
              <a:rPr lang="en-GB" sz="1400"/>
              <a:t> of existing employee</a:t>
            </a:r>
            <a:endParaRPr b="1" sz="1400"/>
          </a:p>
        </p:txBody>
      </p:sp>
      <p:pic>
        <p:nvPicPr>
          <p:cNvPr id="284" name="Google Shape;284;p24"/>
          <p:cNvPicPr preferRelativeResize="0"/>
          <p:nvPr/>
        </p:nvPicPr>
        <p:blipFill>
          <a:blip r:embed="rId3">
            <a:alphaModFix/>
          </a:blip>
          <a:stretch>
            <a:fillRect/>
          </a:stretch>
        </p:blipFill>
        <p:spPr>
          <a:xfrm>
            <a:off x="53725" y="1056675"/>
            <a:ext cx="4445650" cy="3027550"/>
          </a:xfrm>
          <a:prstGeom prst="rect">
            <a:avLst/>
          </a:prstGeom>
          <a:noFill/>
          <a:ln>
            <a:noFill/>
          </a:ln>
        </p:spPr>
      </p:pic>
      <p:pic>
        <p:nvPicPr>
          <p:cNvPr id="285" name="Google Shape;285;p24"/>
          <p:cNvPicPr preferRelativeResize="0"/>
          <p:nvPr/>
        </p:nvPicPr>
        <p:blipFill>
          <a:blip r:embed="rId4">
            <a:alphaModFix/>
          </a:blip>
          <a:stretch>
            <a:fillRect/>
          </a:stretch>
        </p:blipFill>
        <p:spPr>
          <a:xfrm>
            <a:off x="4677825" y="1056675"/>
            <a:ext cx="4393026" cy="3027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25"/>
          <p:cNvSpPr txBox="1"/>
          <p:nvPr>
            <p:ph idx="1" type="body"/>
          </p:nvPr>
        </p:nvSpPr>
        <p:spPr>
          <a:xfrm>
            <a:off x="111900" y="62000"/>
            <a:ext cx="8920200" cy="50169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lang="en-GB" sz="1600">
                <a:solidFill>
                  <a:srgbClr val="FFFFFF"/>
                </a:solidFill>
                <a:latin typeface="Montserrat"/>
                <a:ea typeface="Montserrat"/>
                <a:cs typeface="Montserrat"/>
                <a:sym typeface="Montserrat"/>
              </a:rPr>
              <a:t>BI VARIANT ANALYSIS</a:t>
            </a:r>
            <a:endParaRPr sz="1600">
              <a:solidFill>
                <a:srgbClr val="FFFFFF"/>
              </a:solidFill>
              <a:latin typeface="Montserrat"/>
              <a:ea typeface="Montserrat"/>
              <a:cs typeface="Montserrat"/>
              <a:sym typeface="Montserrat"/>
            </a:endParaRPr>
          </a:p>
          <a:p>
            <a:pPr indent="0" lvl="0" marL="0" rtl="0" algn="ctr">
              <a:spcBef>
                <a:spcPts val="1600"/>
              </a:spcBef>
              <a:spcAft>
                <a:spcPts val="1600"/>
              </a:spcAft>
              <a:buNone/>
            </a:pPr>
            <a:r>
              <a:rPr lang="en-GB" sz="1600">
                <a:solidFill>
                  <a:srgbClr val="FFFFFF"/>
                </a:solidFill>
                <a:latin typeface="Montserrat"/>
                <a:ea typeface="Montserrat"/>
                <a:cs typeface="Montserrat"/>
                <a:sym typeface="Montserrat"/>
              </a:rPr>
              <a:t>Chart - 5</a:t>
            </a:r>
            <a:endParaRPr sz="1600">
              <a:solidFill>
                <a:srgbClr val="FFFFFF"/>
              </a:solidFill>
              <a:latin typeface="Montserrat"/>
              <a:ea typeface="Montserrat"/>
              <a:cs typeface="Montserrat"/>
              <a:sym typeface="Montserrat"/>
            </a:endParaRPr>
          </a:p>
        </p:txBody>
      </p:sp>
      <p:sp>
        <p:nvSpPr>
          <p:cNvPr id="291" name="Google Shape;291;p25"/>
          <p:cNvSpPr txBox="1"/>
          <p:nvPr>
            <p:ph type="title"/>
          </p:nvPr>
        </p:nvSpPr>
        <p:spPr>
          <a:xfrm>
            <a:off x="183875" y="4290450"/>
            <a:ext cx="4315500" cy="57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Satisfaction level of employee that left</a:t>
            </a:r>
            <a:r>
              <a:rPr lang="en-GB" sz="1400"/>
              <a:t> based on </a:t>
            </a:r>
            <a:r>
              <a:rPr b="1" lang="en-GB" sz="1400"/>
              <a:t>number of projects and promotion</a:t>
            </a:r>
            <a:endParaRPr b="1" sz="1400"/>
          </a:p>
        </p:txBody>
      </p:sp>
      <p:sp>
        <p:nvSpPr>
          <p:cNvPr id="292" name="Google Shape;292;p25"/>
          <p:cNvSpPr txBox="1"/>
          <p:nvPr>
            <p:ph type="title"/>
          </p:nvPr>
        </p:nvSpPr>
        <p:spPr>
          <a:xfrm>
            <a:off x="4716600" y="4237625"/>
            <a:ext cx="4315500" cy="57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Satisfaction level of existing employee based on </a:t>
            </a:r>
            <a:r>
              <a:rPr b="1" lang="en-GB" sz="1400"/>
              <a:t>number of projects and promotion</a:t>
            </a:r>
            <a:endParaRPr b="1" sz="1400"/>
          </a:p>
        </p:txBody>
      </p:sp>
      <p:pic>
        <p:nvPicPr>
          <p:cNvPr id="293" name="Google Shape;293;p25"/>
          <p:cNvPicPr preferRelativeResize="0"/>
          <p:nvPr/>
        </p:nvPicPr>
        <p:blipFill>
          <a:blip r:embed="rId3">
            <a:alphaModFix/>
          </a:blip>
          <a:stretch>
            <a:fillRect/>
          </a:stretch>
        </p:blipFill>
        <p:spPr>
          <a:xfrm>
            <a:off x="4663800" y="1056677"/>
            <a:ext cx="4210050" cy="2886075"/>
          </a:xfrm>
          <a:prstGeom prst="rect">
            <a:avLst/>
          </a:prstGeom>
          <a:noFill/>
          <a:ln>
            <a:noFill/>
          </a:ln>
        </p:spPr>
      </p:pic>
      <p:pic>
        <p:nvPicPr>
          <p:cNvPr id="294" name="Google Shape;294;p25"/>
          <p:cNvPicPr preferRelativeResize="0"/>
          <p:nvPr/>
        </p:nvPicPr>
        <p:blipFill>
          <a:blip r:embed="rId4">
            <a:alphaModFix/>
          </a:blip>
          <a:stretch>
            <a:fillRect/>
          </a:stretch>
        </p:blipFill>
        <p:spPr>
          <a:xfrm>
            <a:off x="241350" y="1056675"/>
            <a:ext cx="4200525" cy="2886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